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  <p:sldMasterId id="2147483757" r:id="rId2"/>
    <p:sldMasterId id="2147483772" r:id="rId3"/>
  </p:sldMasterIdLst>
  <p:notesMasterIdLst>
    <p:notesMasterId r:id="rId57"/>
  </p:notesMasterIdLst>
  <p:sldIdLst>
    <p:sldId id="257" r:id="rId4"/>
    <p:sldId id="258" r:id="rId5"/>
    <p:sldId id="289" r:id="rId6"/>
    <p:sldId id="263" r:id="rId7"/>
    <p:sldId id="281" r:id="rId8"/>
    <p:sldId id="282" r:id="rId9"/>
    <p:sldId id="290" r:id="rId10"/>
    <p:sldId id="287" r:id="rId11"/>
    <p:sldId id="291" r:id="rId12"/>
    <p:sldId id="292" r:id="rId13"/>
    <p:sldId id="363" r:id="rId14"/>
    <p:sldId id="362" r:id="rId15"/>
    <p:sldId id="293" r:id="rId16"/>
    <p:sldId id="335" r:id="rId17"/>
    <p:sldId id="356" r:id="rId18"/>
    <p:sldId id="338" r:id="rId19"/>
    <p:sldId id="339" r:id="rId20"/>
    <p:sldId id="342" r:id="rId21"/>
    <p:sldId id="336" r:id="rId22"/>
    <p:sldId id="276" r:id="rId23"/>
    <p:sldId id="357" r:id="rId24"/>
    <p:sldId id="343" r:id="rId25"/>
    <p:sldId id="344" r:id="rId26"/>
    <p:sldId id="345" r:id="rId27"/>
    <p:sldId id="259" r:id="rId28"/>
    <p:sldId id="294" r:id="rId29"/>
    <p:sldId id="349" r:id="rId30"/>
    <p:sldId id="350" r:id="rId31"/>
    <p:sldId id="351" r:id="rId32"/>
    <p:sldId id="301" r:id="rId33"/>
    <p:sldId id="346" r:id="rId34"/>
    <p:sldId id="347" r:id="rId35"/>
    <p:sldId id="348" r:id="rId36"/>
    <p:sldId id="322" r:id="rId37"/>
    <p:sldId id="352" r:id="rId38"/>
    <p:sldId id="353" r:id="rId39"/>
    <p:sldId id="354" r:id="rId40"/>
    <p:sldId id="268" r:id="rId41"/>
    <p:sldId id="323" r:id="rId42"/>
    <p:sldId id="334" r:id="rId43"/>
    <p:sldId id="326" r:id="rId44"/>
    <p:sldId id="332" r:id="rId45"/>
    <p:sldId id="333" r:id="rId46"/>
    <p:sldId id="302" r:id="rId47"/>
    <p:sldId id="309" r:id="rId48"/>
    <p:sldId id="324" r:id="rId49"/>
    <p:sldId id="325" r:id="rId50"/>
    <p:sldId id="315" r:id="rId51"/>
    <p:sldId id="361" r:id="rId52"/>
    <p:sldId id="360" r:id="rId53"/>
    <p:sldId id="359" r:id="rId54"/>
    <p:sldId id="269" r:id="rId55"/>
    <p:sldId id="35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0"/>
    <p:restoredTop sz="86334"/>
  </p:normalViewPr>
  <p:slideViewPr>
    <p:cSldViewPr snapToGrid="0" snapToObjects="1">
      <p:cViewPr varScale="1">
        <p:scale>
          <a:sx n="92" d="100"/>
          <a:sy n="92" d="100"/>
        </p:scale>
        <p:origin x="688" y="16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40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EF9F-C7E3-1E4C-A2DE-AAF32026E2CC}" type="datetimeFigureOut">
              <a:rPr lang="en-AR" smtClean="0"/>
              <a:t>11/05/2022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DED3-54D2-AE44-9BCD-6A5B009996ED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6252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1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51750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5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66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7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3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7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98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9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01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3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39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67507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61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07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1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49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6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48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128004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54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0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2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1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2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26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1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4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8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733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604688"/>
            <a:ext cx="12191999" cy="276737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869160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9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69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49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6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693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60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03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3030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086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719400"/>
            <a:ext cx="4704523" cy="54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13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4151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36203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6272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50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BM-정애\014-Fullppt\PNG이미지\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37" y="644691"/>
            <a:ext cx="2732860" cy="33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15613" y="974941"/>
            <a:ext cx="1920896" cy="240475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2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050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353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3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110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675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2298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1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43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733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604688"/>
            <a:ext cx="12191999" cy="276737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869160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2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86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4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9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67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0" r:id="rId5"/>
    <p:sldLayoutId id="2147483776" r:id="rId6"/>
    <p:sldLayoutId id="2147483778" r:id="rId7"/>
    <p:sldLayoutId id="2147483779" r:id="rId8"/>
    <p:sldLayoutId id="2147483780" r:id="rId9"/>
    <p:sldLayoutId id="2147483782" r:id="rId10"/>
    <p:sldLayoutId id="2147483783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80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59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hart&#10;&#10;Description automatically generated">
            <a:extLst>
              <a:ext uri="{FF2B5EF4-FFF2-40B4-BE49-F238E27FC236}">
                <a16:creationId xmlns:a16="http://schemas.microsoft.com/office/drawing/2014/main" id="{977332F4-C85D-1CEC-7D78-F030C7184B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45" r="1445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GRUPO 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_tradnl" altLang="ko-KR" dirty="0">
                <a:ea typeface="맑은 고딕" pitchFamily="50" charset="-127"/>
              </a:rPr>
              <a:t>PERCEPTRON LINEAL Y MULTICAPA</a:t>
            </a:r>
            <a:endParaRPr lang="es-ES_tradnl" altLang="ko-KR" dirty="0"/>
          </a:p>
        </p:txBody>
      </p:sp>
    </p:spTree>
    <p:extLst>
      <p:ext uri="{BB962C8B-B14F-4D97-AF65-F5344CB8AC3E}">
        <p14:creationId xmlns:p14="http://schemas.microsoft.com/office/powerpoint/2010/main" val="27423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869529-6E95-4C42-3C8B-3E2337D9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58" y="488549"/>
            <a:ext cx="7620642" cy="57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BCBA62-BF23-C9A7-2310-EB6BE212B5B5}"/>
              </a:ext>
            </a:extLst>
          </p:cNvPr>
          <p:cNvSpPr/>
          <p:nvPr/>
        </p:nvSpPr>
        <p:spPr>
          <a:xfrm>
            <a:off x="0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7A8851E-C85B-0FD5-F082-CF320669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13" y="1802151"/>
            <a:ext cx="5956120" cy="446709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5499B8C-F8B2-ED1C-7100-2A4FEDC5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8" y="1802151"/>
            <a:ext cx="5956119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0.4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2A864ED-D788-2E5C-B9B3-37E8D854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14" y="1802152"/>
            <a:ext cx="5956119" cy="446708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A04E169-477A-0A2D-BDD8-3C87260C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7" y="1802151"/>
            <a:ext cx="5956119" cy="44670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BCBA62-BF23-C9A7-2310-EB6BE212B5B5}"/>
              </a:ext>
            </a:extLst>
          </p:cNvPr>
          <p:cNvSpPr/>
          <p:nvPr/>
        </p:nvSpPr>
        <p:spPr>
          <a:xfrm>
            <a:off x="0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8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</a:rPr>
              <a:t>Perceptron Simple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898176" y="2084851"/>
            <a:ext cx="34560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" name="Rectangle 3"/>
          <p:cNvSpPr/>
          <p:nvPr/>
        </p:nvSpPr>
        <p:spPr>
          <a:xfrm>
            <a:off x="7344523" y="2084851"/>
            <a:ext cx="3456000" cy="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698800" y="2386926"/>
            <a:ext cx="378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 los valores obtenidos?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clase de problema es el XOR?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070ED-D48B-94D8-4750-27C227F6D3DB}"/>
              </a:ext>
            </a:extLst>
          </p:cNvPr>
          <p:cNvSpPr txBox="1"/>
          <p:nvPr/>
        </p:nvSpPr>
        <p:spPr>
          <a:xfrm>
            <a:off x="3703957" y="1500076"/>
            <a:ext cx="17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3200" b="1" dirty="0">
                <a:solidFill>
                  <a:schemeClr val="accent2"/>
                </a:solidFill>
              </a:rPr>
              <a:t>XOR</a:t>
            </a:r>
            <a:endParaRPr lang="en-AR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4609A-5F04-E15D-8A5D-B342F1466EB2}"/>
              </a:ext>
            </a:extLst>
          </p:cNvPr>
          <p:cNvSpPr txBox="1"/>
          <p:nvPr/>
        </p:nvSpPr>
        <p:spPr>
          <a:xfrm>
            <a:off x="8187057" y="1500076"/>
            <a:ext cx="17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3200" b="1" dirty="0">
                <a:solidFill>
                  <a:schemeClr val="accent4"/>
                </a:solidFill>
              </a:rPr>
              <a:t>AND</a:t>
            </a:r>
            <a:endParaRPr lang="en-AR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05F9E-BEC3-94A4-5825-3C81D33D3BED}"/>
              </a:ext>
            </a:extLst>
          </p:cNvPr>
          <p:cNvSpPr txBox="1"/>
          <p:nvPr/>
        </p:nvSpPr>
        <p:spPr>
          <a:xfrm>
            <a:off x="7181898" y="2386925"/>
            <a:ext cx="3781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 los valores obtenidos?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clase de problema es el 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del </a:t>
            </a:r>
            <a:r>
              <a:rPr lang="es-ES_tradnl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</a:t>
            </a: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_tradnl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validation</a:t>
            </a: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este problema?</a:t>
            </a:r>
          </a:p>
        </p:txBody>
      </p:sp>
    </p:spTree>
    <p:extLst>
      <p:ext uri="{BB962C8B-B14F-4D97-AF65-F5344CB8AC3E}">
        <p14:creationId xmlns:p14="http://schemas.microsoft.com/office/powerpoint/2010/main" val="298560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2 - Lineal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4804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58193" y="33816"/>
            <a:ext cx="6240965" cy="173452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878C14-2737-6C14-9FF5-72048974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65165"/>
              </p:ext>
            </p:extLst>
          </p:nvPr>
        </p:nvGraphicFramePr>
        <p:xfrm>
          <a:off x="2758193" y="2168439"/>
          <a:ext cx="6675612" cy="4190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0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42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s-ES_tradnl" altLang="ko-KR" sz="3600" b="0" i="0" kern="1200" spc="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s-ES_tradnl" altLang="ko-KR" sz="3600" b="1" spc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7.55747344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7.76592297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7.86471636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6.45052281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11.46173188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overflow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0523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41E62FD-0C4F-2D2D-A683-FB30001AA5BC}"/>
              </a:ext>
            </a:extLst>
          </p:cNvPr>
          <p:cNvSpPr/>
          <p:nvPr/>
        </p:nvSpPr>
        <p:spPr>
          <a:xfrm>
            <a:off x="9433805" y="460233"/>
            <a:ext cx="2758195" cy="881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800" dirty="0"/>
              <a:t>Epochs = 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500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413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FB2E750-9E6A-1EF7-47C3-121F4DC3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E103F4AE-E879-1302-C798-33D23D8F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308" y="3699564"/>
            <a:ext cx="3378538" cy="2533904"/>
          </a:xfrm>
          <a:prstGeom prst="rect">
            <a:avLst/>
          </a:prstGeom>
        </p:spPr>
      </p:pic>
      <p:pic>
        <p:nvPicPr>
          <p:cNvPr id="13" name="Picture 12" descr="Square&#10;&#10;Description automatically generated with low confidence">
            <a:extLst>
              <a:ext uri="{FF2B5EF4-FFF2-40B4-BE49-F238E27FC236}">
                <a16:creationId xmlns:a16="http://schemas.microsoft.com/office/drawing/2014/main" id="{4776D7DF-A79C-DF1F-3D84-F05088C1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730" y="3699564"/>
            <a:ext cx="3378538" cy="2533904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9241D3FD-A6CB-CA4D-7C4C-3793756F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556" y="500368"/>
            <a:ext cx="6270885" cy="1199213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8103.69206038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7650.44562163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124266.4401473</a:t>
            </a:r>
          </a:p>
        </p:txBody>
      </p:sp>
    </p:spTree>
    <p:extLst>
      <p:ext uri="{BB962C8B-B14F-4D97-AF65-F5344CB8AC3E}">
        <p14:creationId xmlns:p14="http://schemas.microsoft.com/office/powerpoint/2010/main" val="34820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8118.17786661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8222.39009681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41862.62562657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DC90ABB4-52D1-B6EA-8A6D-7338EC97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2" y="3699564"/>
            <a:ext cx="3378538" cy="2533904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37EAE52-947B-F453-0BD7-3CC1641C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29" y="3699564"/>
            <a:ext cx="3378539" cy="2533904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9189358E-847E-A1E2-4C88-584E6F32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7" y="3699564"/>
            <a:ext cx="3378538" cy="2533904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20</a:t>
            </a:r>
          </a:p>
        </p:txBody>
      </p:sp>
    </p:spTree>
    <p:extLst>
      <p:ext uri="{BB962C8B-B14F-4D97-AF65-F5344CB8AC3E}">
        <p14:creationId xmlns:p14="http://schemas.microsoft.com/office/powerpoint/2010/main" val="258354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8440.98648569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8390.59167196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146654.3408139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40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D267889A-3606-0140-989F-22537014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1" y="3699564"/>
            <a:ext cx="3378539" cy="2533904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06F751D5-B0EC-B1C2-1B33-FEC03402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28" y="3699564"/>
            <a:ext cx="3378539" cy="2533904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AA0643-1772-B1B1-99C5-516E13C8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5" y="3677400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2 – No Lineal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6238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altLang="ko-KR" noProof="0" dirty="0"/>
              <a:t>Agenda</a:t>
            </a:r>
          </a:p>
        </p:txBody>
      </p:sp>
      <p:sp>
        <p:nvSpPr>
          <p:cNvPr id="9" name="Rectangle 8"/>
          <p:cNvSpPr/>
          <p:nvPr/>
        </p:nvSpPr>
        <p:spPr>
          <a:xfrm>
            <a:off x="2036220" y="1576473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02854" y="1672473"/>
            <a:ext cx="8154708" cy="6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2159340" y="1672473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2168299" y="1716087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3496015" y="1859423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36220" y="2785472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Rectangle 27"/>
          <p:cNvSpPr/>
          <p:nvPr/>
        </p:nvSpPr>
        <p:spPr>
          <a:xfrm>
            <a:off x="3102854" y="2881472"/>
            <a:ext cx="8154708" cy="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A0C458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9340" y="2881472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2168299" y="2925086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496015" y="3068422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36220" y="3994471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Rectangle 34"/>
          <p:cNvSpPr/>
          <p:nvPr/>
        </p:nvSpPr>
        <p:spPr>
          <a:xfrm>
            <a:off x="3102854" y="4090471"/>
            <a:ext cx="8154708" cy="6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Rectangle 35"/>
          <p:cNvSpPr/>
          <p:nvPr/>
        </p:nvSpPr>
        <p:spPr>
          <a:xfrm>
            <a:off x="2159340" y="4090471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TextBox 36"/>
          <p:cNvSpPr txBox="1"/>
          <p:nvPr/>
        </p:nvSpPr>
        <p:spPr>
          <a:xfrm>
            <a:off x="2168299" y="4134085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496015" y="4277421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36220" y="5203468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Rectangle 40"/>
          <p:cNvSpPr/>
          <p:nvPr/>
        </p:nvSpPr>
        <p:spPr>
          <a:xfrm>
            <a:off x="3102854" y="5299468"/>
            <a:ext cx="8154708" cy="6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Rectangle 41"/>
          <p:cNvSpPr/>
          <p:nvPr/>
        </p:nvSpPr>
        <p:spPr>
          <a:xfrm>
            <a:off x="2159340" y="5299468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TextBox 42"/>
          <p:cNvSpPr txBox="1"/>
          <p:nvPr/>
        </p:nvSpPr>
        <p:spPr>
          <a:xfrm>
            <a:off x="2168299" y="534308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3496015" y="5486418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Problema de Estandarización</a:t>
            </a:r>
            <a:endParaRPr lang="es-ES_tradnl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747915"/>
            <a:ext cx="5721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2400" b="1" dirty="0">
                <a:solidFill>
                  <a:schemeClr val="bg1"/>
                </a:solidFill>
                <a:cs typeface="Arial" pitchFamily="34" charset="0"/>
              </a:rPr>
              <a:t>La función de activación utilizada, </a:t>
            </a:r>
            <a:r>
              <a:rPr lang="es-ES_tradnl" altLang="ko-KR" sz="2400" b="1" dirty="0" err="1">
                <a:solidFill>
                  <a:schemeClr val="bg1"/>
                </a:solidFill>
                <a:cs typeface="Arial" pitchFamily="34" charset="0"/>
              </a:rPr>
              <a:t>tanh</a:t>
            </a:r>
            <a:r>
              <a:rPr lang="es-ES_tradnl" altLang="ko-KR" sz="2400" b="1" dirty="0">
                <a:solidFill>
                  <a:schemeClr val="bg1"/>
                </a:solidFill>
                <a:cs typeface="Arial" pitchFamily="34" charset="0"/>
              </a:rPr>
              <a:t>, está en un rango acotado (-1, 1). Sin embargo, los valores esperados están dentro de los reales.</a:t>
            </a:r>
          </a:p>
          <a:p>
            <a:pPr algn="ctr"/>
            <a:r>
              <a:rPr lang="es-ES_tradnl" altLang="ko-KR" sz="2400" b="1" dirty="0">
                <a:solidFill>
                  <a:schemeClr val="bg1"/>
                </a:solidFill>
                <a:cs typeface="Arial" pitchFamily="34" charset="0"/>
              </a:rPr>
              <a:t>Como resolvemos este problema?</a:t>
            </a:r>
            <a:endParaRPr lang="es-ES_tradnl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5D4FBC-95BD-2DDA-FAEC-08A2C3F9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15" y="3199725"/>
            <a:ext cx="3445582" cy="10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58193" y="33816"/>
            <a:ext cx="6240965" cy="173452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878C14-2737-6C14-9FF5-72048974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34955"/>
              </p:ext>
            </p:extLst>
          </p:nvPr>
        </p:nvGraphicFramePr>
        <p:xfrm>
          <a:off x="2758193" y="1931957"/>
          <a:ext cx="6675612" cy="446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0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062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s-ES_tradnl" altLang="ko-KR" sz="3600" b="0" i="0" kern="1200" spc="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s-ES_tradnl" altLang="ko-KR" sz="3600" b="1" spc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1.12658864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1.12916261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1.12730465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JM" altLang="ko-KR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1.12874588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1.12946045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0.93567859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0523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41E62FD-0C4F-2D2D-A683-FB30001AA5BC}"/>
              </a:ext>
            </a:extLst>
          </p:cNvPr>
          <p:cNvSpPr/>
          <p:nvPr/>
        </p:nvSpPr>
        <p:spPr>
          <a:xfrm>
            <a:off x="9433805" y="460233"/>
            <a:ext cx="2758195" cy="881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800" dirty="0"/>
              <a:t>Epochs = 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500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485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9241D3FD-A6CB-CA4D-7C4C-3793756F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556" y="500368"/>
            <a:ext cx="6270885" cy="1199213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0.00099488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0.00098418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11.8542113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992456B-EC6E-84A4-7D4E-8F0184217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D575071-83F6-ED93-915E-31E2A6D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49" y="3699564"/>
            <a:ext cx="3378539" cy="2533904"/>
          </a:xfrm>
          <a:prstGeom prst="rect">
            <a:avLst/>
          </a:prstGeom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0C4B8C8-C756-02D1-0AAF-FA1066AF8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7" y="3699564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0.00102697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0.00096264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0.70232066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428B6-9692-2645-564D-C64EAD2C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29" y="3699564"/>
            <a:ext cx="3378538" cy="2533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39B57-73A9-9446-3DDF-5798F659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4F6EA-FF30-CA89-DDCD-F09827F8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2" y="3699564"/>
            <a:ext cx="3378538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1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0.00108272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0.00107281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5.23317096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40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74F8CA-1D1A-E72A-854F-93072AE4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798" y="3699564"/>
            <a:ext cx="3378539" cy="2533904"/>
          </a:xfrm>
          <a:prstGeom prst="rect">
            <a:avLst/>
          </a:prstGeom>
        </p:spPr>
      </p:pic>
      <p:pic>
        <p:nvPicPr>
          <p:cNvPr id="6" name="Picture 5" descr="Square&#10;&#10;Description automatically generated with medium confidence">
            <a:extLst>
              <a:ext uri="{FF2B5EF4-FFF2-40B4-BE49-F238E27FC236}">
                <a16:creationId xmlns:a16="http://schemas.microsoft.com/office/drawing/2014/main" id="{4278D0A4-FC9F-EF53-6C0D-327184D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74" y="3699564"/>
            <a:ext cx="3378539" cy="2533904"/>
          </a:xfrm>
          <a:prstGeom prst="rect">
            <a:avLst/>
          </a:prstGeom>
        </p:spPr>
      </p:pic>
      <p:pic>
        <p:nvPicPr>
          <p:cNvPr id="9" name="Picture 8" descr="Square&#10;&#10;Description automatically generated with low confidence">
            <a:extLst>
              <a:ext uri="{FF2B5EF4-FFF2-40B4-BE49-F238E27FC236}">
                <a16:creationId xmlns:a16="http://schemas.microsoft.com/office/drawing/2014/main" id="{1B9DF046-B201-4CB3-744B-CDA9A25F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3" y="3699564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8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76293" y="3873289"/>
            <a:ext cx="6039416" cy="2082116"/>
            <a:chOff x="3719686" y="1431708"/>
            <a:chExt cx="4529562" cy="1561587"/>
          </a:xfrm>
        </p:grpSpPr>
        <p:sp>
          <p:nvSpPr>
            <p:cNvPr id="3" name="TextBox 2"/>
            <p:cNvSpPr txBox="1"/>
            <p:nvPr/>
          </p:nvSpPr>
          <p:spPr>
            <a:xfrm>
              <a:off x="3719686" y="2508547"/>
              <a:ext cx="452956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 problemas se encuentran en el perceptrón simple que dan lugar al perceptrón multicapa?</a:t>
              </a:r>
            </a:p>
          </p:txBody>
        </p:sp>
        <p:sp>
          <p:nvSpPr>
            <p:cNvPr id="4" name="Text Placeholder 13"/>
            <p:cNvSpPr txBox="1">
              <a:spLocks/>
            </p:cNvSpPr>
            <p:nvPr/>
          </p:nvSpPr>
          <p:spPr>
            <a:xfrm>
              <a:off x="3719686" y="1431708"/>
              <a:ext cx="4529562" cy="1076839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_tradnl" altLang="ko-KR" sz="4400" b="1" dirty="0">
                  <a:solidFill>
                    <a:schemeClr val="accent1"/>
                  </a:solidFill>
                  <a:cs typeface="Arial" pitchFamily="34" charset="0"/>
                </a:rPr>
                <a:t>Como nace el perceptrón multicapa?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" y="1945859"/>
            <a:ext cx="2447595" cy="2945947"/>
            <a:chOff x="1" y="1321321"/>
            <a:chExt cx="2051719" cy="2469467"/>
          </a:xfrm>
        </p:grpSpPr>
        <p:sp>
          <p:nvSpPr>
            <p:cNvPr id="9" name="Rectangle 8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44405" y="1945859"/>
            <a:ext cx="2447595" cy="2945947"/>
            <a:chOff x="1" y="1321321"/>
            <a:chExt cx="2051719" cy="2469467"/>
          </a:xfrm>
        </p:grpSpPr>
        <p:sp>
          <p:nvSpPr>
            <p:cNvPr id="20" name="Rectangle 19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7" name="Picture Placeholder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2802755-03BB-493B-9490-3A8A4F5CD3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462" r="74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85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3 - XOR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1159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0.15269011016488956</a:t>
            </a:r>
            <a:endParaRPr lang="ko-KR" altLang="en-US" sz="2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BD1A13A-8ADA-9D5F-51B0-7503A6BB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4" y="1802151"/>
            <a:ext cx="5956120" cy="446709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5EEECB9-3C94-E3F8-7145-9A6934DC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0"/>
            <a:ext cx="5956122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0.06078131507973539</a:t>
            </a:r>
            <a:endParaRPr lang="ko-KR" altLang="en-US" sz="24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D7EC72F-1E13-0CB6-19CC-97E9186F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0"/>
            <a:ext cx="5956121" cy="446709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C30D6D3-A489-3E9A-515C-12C5F8B5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0" y="1802149"/>
            <a:ext cx="5956123" cy="44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2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0.04566173996158047</a:t>
            </a:r>
            <a:endParaRPr lang="ko-KR" altLang="en-US" sz="2400" dirty="0"/>
          </a:p>
        </p:txBody>
      </p:sp>
      <p:pic>
        <p:nvPicPr>
          <p:cNvPr id="8" name="Picture 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1835B28B-9881-2381-85BB-11A9B3D8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0"/>
            <a:ext cx="5956121" cy="446709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230CF5A-9166-EC12-4BF3-EFFFC2D5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8" y="1802149"/>
            <a:ext cx="5956121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1 - XOR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8534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Pares/Impares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26688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E9DB4A-4356-AD4E-8C47-DB35DEEA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" y="1802151"/>
            <a:ext cx="5956120" cy="446709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7F43980-3E6C-BFEF-9D34-8FB412AD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7" y="1802151"/>
            <a:ext cx="5956120" cy="44670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0.02393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8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0.01324</a:t>
            </a:r>
            <a:endParaRPr lang="ko-KR" altLang="en-US" sz="32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2A21C79-A4EF-0FA7-6989-342E8D70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1"/>
            <a:ext cx="5956120" cy="446709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CFD560B-4FE0-2C3B-A5E0-DCBC76976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9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8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0.00097</a:t>
            </a:r>
            <a:endParaRPr lang="ko-KR" altLang="en-US" sz="32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64E1F5-394C-5302-34BB-CF727262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4001"/>
            <a:ext cx="5956120" cy="4467090"/>
          </a:xfrm>
          <a:prstGeom prst="rect">
            <a:avLst/>
          </a:prstGeom>
        </p:spPr>
      </p:pic>
      <p:pic>
        <p:nvPicPr>
          <p:cNvPr id="12" name="Picture 11" descr="Shape, square&#10;&#10;Description automatically generated">
            <a:extLst>
              <a:ext uri="{FF2B5EF4-FFF2-40B4-BE49-F238E27FC236}">
                <a16:creationId xmlns:a16="http://schemas.microsoft.com/office/drawing/2014/main" id="{32D79280-7D77-34BD-DBA7-47CDE10C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3" y="180400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1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4" y="2567430"/>
            <a:ext cx="4594597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Capacidad de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Generalización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6598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0.002466556292905683</a:t>
            </a:r>
            <a:endParaRPr lang="ko-KR" altLang="en-US" sz="2400" dirty="0"/>
          </a:p>
        </p:txBody>
      </p:sp>
      <p:pic>
        <p:nvPicPr>
          <p:cNvPr id="3" name="Picture 2" descr="Chart, shape, square&#10;&#10;Description automatically generated">
            <a:extLst>
              <a:ext uri="{FF2B5EF4-FFF2-40B4-BE49-F238E27FC236}">
                <a16:creationId xmlns:a16="http://schemas.microsoft.com/office/drawing/2014/main" id="{39161650-1A9B-D990-908A-D9FDA6BD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2"/>
            <a:ext cx="5956119" cy="4467089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CDD11-5C49-D3D2-FDA5-3E2E48EA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1"/>
            <a:ext cx="5956118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4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0.0027144084167685923</a:t>
            </a:r>
            <a:endParaRPr lang="ko-KR" altLang="en-US" sz="2400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4738E2B-59E3-9120-33EE-B8BA2BEAD23E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6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31DF1B2-9230-E05F-8F23-4B7CA86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19" cy="446708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9BD59D-2454-CAAE-17AD-A86BEE15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6" y="1802150"/>
            <a:ext cx="5956118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0.0028244084167685923</a:t>
            </a:r>
            <a:endParaRPr lang="ko-KR" altLang="en-US" sz="2400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0A5489B-0C6E-A9C6-25B3-8D2AD316EC9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8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23BF9B-9B5B-C1E2-7353-EBD57D30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7" y="1804001"/>
            <a:ext cx="5956120" cy="446709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EAFBD4-2D8B-7E0B-CE78-612D2C0E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91" y="1804002"/>
            <a:ext cx="5956119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Entrenamiento Impares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7757" y="1603779"/>
            <a:ext cx="480052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pasa si entrenamos solo con números impares y hacemos el test con números pares?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96075"/>
              </p:ext>
            </p:extLst>
          </p:nvPr>
        </p:nvGraphicFramePr>
        <p:xfrm>
          <a:off x="783714" y="1603780"/>
          <a:ext cx="5179204" cy="4900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0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3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Test</a:t>
                      </a:r>
                      <a:endParaRPr lang="en-JM" altLang="ko-KR" sz="19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ζ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49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Entrenamiento Pares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7757" y="1603779"/>
            <a:ext cx="480052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pasa si entrenamos solo con números pares y hacemos el test con números impares?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90935"/>
              </p:ext>
            </p:extLst>
          </p:nvPr>
        </p:nvGraphicFramePr>
        <p:xfrm>
          <a:off x="783714" y="1603779"/>
          <a:ext cx="5140569" cy="4912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3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3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Test</a:t>
                      </a:r>
                      <a:endParaRPr lang="en-JM" altLang="ko-KR" sz="19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ζ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13645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9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87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B2FBCDF-AAA7-7DE2-4486-3BD73886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4" y="648804"/>
            <a:ext cx="7413856" cy="55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44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95936" y="2567430"/>
            <a:ext cx="56026395" cy="1734520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Eta</a:t>
            </a:r>
            <a:b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  <a:b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1251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Adaptive Eta: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4C98B-EB74-60BD-3669-7E5BC76465A4}"/>
              </a:ext>
            </a:extLst>
          </p:cNvPr>
          <p:cNvSpPr txBox="1"/>
          <p:nvPr/>
        </p:nvSpPr>
        <p:spPr>
          <a:xfrm>
            <a:off x="2266732" y="271390"/>
            <a:ext cx="22279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Iterations: 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Increase: 0.2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Decrease: 0.6 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  <a:p>
            <a:endParaRPr lang="en-AR" dirty="0"/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384C571-5F19-D8B7-2E8A-11DBF5DE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13" y="1802152"/>
            <a:ext cx="5956120" cy="446709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(adaptive) = 0.0037391128093083818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73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Momentum: 0.8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379595" y="460233"/>
            <a:ext cx="4812406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(momentum) = 0.0010007711037369627</a:t>
            </a:r>
            <a:endParaRPr lang="ko-KR" alt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7EE33F8-9489-E8A3-3E96-AFE60A61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2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75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Batch size: 3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(batch) = 0.01281956089939666</a:t>
            </a:r>
            <a:endParaRPr lang="ko-KR" alt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3BAA468-43C1-46C7-FD04-465C15FD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4" y="1802152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Dígito correspondiente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05328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2000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Mutation: 2%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004F73D1-47D9-EE1A-5114-2F1429A8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21" cy="4467091"/>
          </a:xfrm>
          <a:prstGeom prst="rect">
            <a:avLst/>
          </a:prstGeom>
        </p:spPr>
      </p:pic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41FBE60D-985E-3E6E-3B57-25FECFCD0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1"/>
            <a:ext cx="5956121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Mutation: 2%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F3C7DA8-0F0C-2467-C3AA-B2856389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22" cy="446709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C3BBA4D-2C7A-80B6-B336-E1AFDA12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8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Mutation: 2%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2511394-E68F-A6AD-0F9D-9E5BCEA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2" y="1802150"/>
            <a:ext cx="5956120" cy="4467091"/>
          </a:xfrm>
          <a:prstGeom prst="rect">
            <a:avLst/>
          </a:prstGeom>
        </p:spPr>
      </p:pic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FA063C66-C3BB-C025-0C14-05460CA8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45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4" y="2567430"/>
            <a:ext cx="6714342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Mutación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Epochs: 100</a:t>
            </a:r>
            <a:b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Learning rate: 0.1</a:t>
            </a:r>
            <a:endParaRPr lang="en-GB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23437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8D62F22-1B90-8187-58F6-C312AE5E2C8A}"/>
              </a:ext>
            </a:extLst>
          </p:cNvPr>
          <p:cNvSpPr txBox="1">
            <a:spLocks/>
          </p:cNvSpPr>
          <p:nvPr/>
        </p:nvSpPr>
        <p:spPr>
          <a:xfrm>
            <a:off x="6416777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0.02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0.9914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0.957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0.957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0.957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8D6B97-046A-BB1E-AF5A-C0013D2EEADA}"/>
              </a:ext>
            </a:extLst>
          </p:cNvPr>
          <p:cNvSpPr txBox="1">
            <a:spLocks/>
          </p:cNvSpPr>
          <p:nvPr/>
        </p:nvSpPr>
        <p:spPr>
          <a:xfrm>
            <a:off x="359389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1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1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1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1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ED9A695-B6E7-2754-0F7D-00172B70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34" y="2247412"/>
            <a:ext cx="5956120" cy="4467091"/>
          </a:xfrm>
          <a:prstGeom prst="rect">
            <a:avLst/>
          </a:prstGeom>
        </p:spPr>
      </p:pic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A6EB6CD6-A6F4-54D6-7D91-AE1D7E5E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" y="2247411"/>
            <a:ext cx="5956123" cy="44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562F5B1-1F49-57CF-98F6-E1AFCFC6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08" y="639040"/>
            <a:ext cx="7439892" cy="557992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7F9B610-153F-BA67-E9E8-211AA5CF4249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63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8D62F22-1B90-8187-58F6-C312AE5E2C8A}"/>
              </a:ext>
            </a:extLst>
          </p:cNvPr>
          <p:cNvSpPr txBox="1">
            <a:spLocks/>
          </p:cNvSpPr>
          <p:nvPr/>
        </p:nvSpPr>
        <p:spPr>
          <a:xfrm>
            <a:off x="6416777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0.15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0.9578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0.789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0.789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0.789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8D6B97-046A-BB1E-AF5A-C0013D2EEADA}"/>
              </a:ext>
            </a:extLst>
          </p:cNvPr>
          <p:cNvSpPr txBox="1">
            <a:spLocks/>
          </p:cNvSpPr>
          <p:nvPr/>
        </p:nvSpPr>
        <p:spPr>
          <a:xfrm>
            <a:off x="359389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0.1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0.9712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0.856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0.856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0.856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465F884-36F2-1571-BA68-2BBE464D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35" y="2247412"/>
            <a:ext cx="5956121" cy="4467091"/>
          </a:xfrm>
          <a:prstGeom prst="rect">
            <a:avLst/>
          </a:prstGeom>
        </p:spPr>
      </p:pic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C473BA8B-DD58-F6A2-9CB3-CDC46573F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5" y="2247412"/>
            <a:ext cx="5956122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10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00A09E7E-AC91-4A28-E57D-64292B0F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58" y="2247414"/>
            <a:ext cx="5956121" cy="4467090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8D62F22-1B90-8187-58F6-C312AE5E2C8A}"/>
              </a:ext>
            </a:extLst>
          </p:cNvPr>
          <p:cNvSpPr txBox="1">
            <a:spLocks/>
          </p:cNvSpPr>
          <p:nvPr/>
        </p:nvSpPr>
        <p:spPr>
          <a:xfrm>
            <a:off x="6416777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0.5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0.9038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0.519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0.519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0.519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8D6B97-046A-BB1E-AF5A-C0013D2EEADA}"/>
              </a:ext>
            </a:extLst>
          </p:cNvPr>
          <p:cNvSpPr txBox="1">
            <a:spLocks/>
          </p:cNvSpPr>
          <p:nvPr/>
        </p:nvSpPr>
        <p:spPr>
          <a:xfrm>
            <a:off x="359389" y="143496"/>
            <a:ext cx="2093071" cy="23641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1400" dirty="0">
                <a:solidFill>
                  <a:schemeClr val="bg1"/>
                </a:solidFill>
                <a:cs typeface="Arial" pitchFamily="34" charset="0"/>
              </a:rPr>
              <a:t> 0.3</a:t>
            </a:r>
          </a:p>
          <a:p>
            <a:pPr marL="0" indent="0">
              <a:buNone/>
            </a:pPr>
            <a:endParaRPr lang="es-ES_tradnl" altLang="ko-KR" sz="14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1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Accuracy: 0.9252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Precision: 0.626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Recall: 0.626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F1 Score: 0.626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DE744345-3213-0867-76CD-C5CDFB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7" y="2247414"/>
            <a:ext cx="5956121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60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044861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Rectangle 5"/>
          <p:cNvSpPr/>
          <p:nvPr/>
        </p:nvSpPr>
        <p:spPr>
          <a:xfrm>
            <a:off x="6092861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Rectangle 6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17774"/>
              </p:ext>
            </p:extLst>
          </p:nvPr>
        </p:nvGraphicFramePr>
        <p:xfrm>
          <a:off x="-3193" y="356660"/>
          <a:ext cx="12192001" cy="6185386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7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9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12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90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282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06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4565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9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 qué depende el perceptrón a utilizar?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900" b="1" dirty="0">
                          <a:solidFill>
                            <a:schemeClr val="bg1"/>
                          </a:solidFill>
                          <a:cs typeface="Arial" pitchFamily="34" charset="0"/>
                        </a:rPr>
                        <a:t>De qué depende la capacidad de generalizar?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Batch Size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Momentum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Adaptive Eta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Qué tan capaz es el perceptrón distinguir patrones?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354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Perceptrón Simple: Linealmente separable, Sistemas de ecuaciones lineales y no lineales</a:t>
                      </a:r>
                    </a:p>
                    <a:p>
                      <a:pPr algn="ctr"/>
                      <a:endParaRPr lang="es-ES_tradnl" altLang="ko-KR" sz="160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Perceptrón Multicapa:</a:t>
                      </a:r>
                    </a:p>
                    <a:p>
                      <a:pPr algn="ctr"/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linealmente separable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tiene capacidad de generalización 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s-ES_tradnl" altLang="ko-KR" sz="1600" noProof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Batch</a:t>
                      </a:r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s-ES_tradnl" altLang="ko-KR" sz="1600" noProof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size</a:t>
                      </a:r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: no observamos mejoras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s-ES_tradnl" altLang="ko-KR" sz="1600" noProof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Momentum</a:t>
                      </a:r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 Adaptive Eta: se observaron mejoras significantes 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1600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mayor mutación, peor resultado pero con mutaciones pequeñas observamos muy buenos resultados.</a:t>
                      </a: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18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2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Problema</a:t>
                      </a:r>
                      <a:endParaRPr lang="es-ES_tradnl" altLang="ko-KR" sz="2100" b="1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20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Generalización</a:t>
                      </a: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21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Parámetros</a:t>
                      </a: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ES_tradnl" altLang="ko-KR" sz="21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Mutación</a:t>
                      </a: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rapezoid 13"/>
          <p:cNvSpPr/>
          <p:nvPr/>
        </p:nvSpPr>
        <p:spPr>
          <a:xfrm>
            <a:off x="1146449" y="812175"/>
            <a:ext cx="811376" cy="68606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Rounded Rectangle 7"/>
          <p:cNvSpPr/>
          <p:nvPr/>
        </p:nvSpPr>
        <p:spPr>
          <a:xfrm>
            <a:off x="7344139" y="716731"/>
            <a:ext cx="506741" cy="876956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1" name="Rectangle 18"/>
          <p:cNvSpPr/>
          <p:nvPr/>
        </p:nvSpPr>
        <p:spPr>
          <a:xfrm>
            <a:off x="4122182" y="806829"/>
            <a:ext cx="876957" cy="69676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Rounded Rectangle 25"/>
          <p:cNvSpPr/>
          <p:nvPr/>
        </p:nvSpPr>
        <p:spPr>
          <a:xfrm>
            <a:off x="10406431" y="716730"/>
            <a:ext cx="623683" cy="8769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70039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65297" y="4773150"/>
            <a:ext cx="5462007" cy="2084849"/>
            <a:chOff x="152400" y="152400"/>
            <a:chExt cx="9126287" cy="51435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447220" y="5069412"/>
            <a:ext cx="7296811" cy="72277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Gracias!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2447220" y="5792183"/>
            <a:ext cx="7296811" cy="3251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Grupo 13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Neuron Gifts &amp; Merchandise | Redbubble">
            <a:extLst>
              <a:ext uri="{FF2B5EF4-FFF2-40B4-BE49-F238E27FC236}">
                <a16:creationId xmlns:a16="http://schemas.microsoft.com/office/drawing/2014/main" id="{5EE812F8-2940-A60C-C8A1-6AC7E1CC8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 b="16103"/>
          <a:stretch/>
        </p:blipFill>
        <p:spPr bwMode="auto">
          <a:xfrm>
            <a:off x="4125349" y="1105452"/>
            <a:ext cx="3732551" cy="236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3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E5A644-229D-9786-BE52-42642797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00" y="577575"/>
            <a:ext cx="7603800" cy="570285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91B8950-C41A-BFDD-7828-F98956A8EB42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0.4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9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1 - AND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5472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4148479-82F7-864B-FA77-A0EC67D9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49" y="656381"/>
            <a:ext cx="7393651" cy="55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5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F56D6A5-C0D5-2BAD-6658-ADC12FE0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53" y="621657"/>
            <a:ext cx="7486247" cy="56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132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D89589B-F274-DE46-82E9-ECD14DFE8302}" vid="{0E2E2788-A25C-0143-9DEE-2B9DD432B469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2799</TotalTime>
  <Words>880</Words>
  <Application>Microsoft Macintosh PowerPoint</Application>
  <PresentationFormat>Widescreen</PresentationFormat>
  <Paragraphs>312</Paragraphs>
  <Slides>53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Theme1</vt:lpstr>
      <vt:lpstr>Contents Slide Master</vt:lpstr>
      <vt:lpstr>Section Break Slide Master</vt:lpstr>
      <vt:lpstr>PERCEPTRON LINEAL Y MULTICAPA</vt:lpstr>
      <vt:lpstr>Agenda</vt:lpstr>
      <vt:lpstr>Ejercicio 1 - XOR</vt:lpstr>
      <vt:lpstr>PowerPoint Presentation</vt:lpstr>
      <vt:lpstr>PowerPoint Presentation</vt:lpstr>
      <vt:lpstr>PowerPoint Presentation</vt:lpstr>
      <vt:lpstr>Ejercicio 1 - 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 Simple</vt:lpstr>
      <vt:lpstr>Ejercicio 2 - Lineal</vt:lpstr>
      <vt:lpstr>Learning Rate</vt:lpstr>
      <vt:lpstr>Cross Validation – k = 10</vt:lpstr>
      <vt:lpstr>PowerPoint Presentation</vt:lpstr>
      <vt:lpstr>PowerPoint Presentation</vt:lpstr>
      <vt:lpstr>Ejercicio 2 – No Lineal</vt:lpstr>
      <vt:lpstr>Problema de Estandarización</vt:lpstr>
      <vt:lpstr>Learning Rate</vt:lpstr>
      <vt:lpstr>Cross Validation – k = 10</vt:lpstr>
      <vt:lpstr>PowerPoint Presentation</vt:lpstr>
      <vt:lpstr>PowerPoint Presentation</vt:lpstr>
      <vt:lpstr>PowerPoint Presentation</vt:lpstr>
      <vt:lpstr>Ejercicio 3 - XOR</vt:lpstr>
      <vt:lpstr>PowerPoint Presentation</vt:lpstr>
      <vt:lpstr>PowerPoint Presentation</vt:lpstr>
      <vt:lpstr>PowerPoint Presentation</vt:lpstr>
      <vt:lpstr>Ejercicio 3  Pares/Impares</vt:lpstr>
      <vt:lpstr>PowerPoint Presentation</vt:lpstr>
      <vt:lpstr>PowerPoint Presentation</vt:lpstr>
      <vt:lpstr>PowerPoint Presentation</vt:lpstr>
      <vt:lpstr>Capacidad de  Generalización</vt:lpstr>
      <vt:lpstr>PowerPoint Presentation</vt:lpstr>
      <vt:lpstr>PowerPoint Presentation</vt:lpstr>
      <vt:lpstr>PowerPoint Presentation</vt:lpstr>
      <vt:lpstr>Entrenamiento Impares</vt:lpstr>
      <vt:lpstr>Entrenamiento Pares</vt:lpstr>
      <vt:lpstr>Adaptive Eta Momentum Batch</vt:lpstr>
      <vt:lpstr>PowerPoint Presentation</vt:lpstr>
      <vt:lpstr>PowerPoint Presentation</vt:lpstr>
      <vt:lpstr>PowerPoint Presentation</vt:lpstr>
      <vt:lpstr>Ejercicio 3  Dígito correspondiente</vt:lpstr>
      <vt:lpstr>PowerPoint Presentation</vt:lpstr>
      <vt:lpstr>PowerPoint Presentation</vt:lpstr>
      <vt:lpstr>PowerPoint Presentation</vt:lpstr>
      <vt:lpstr>Mutación - Epochs: 100 - Learning rate: 0.1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 LINEAL Y MULTICAPA</dc:title>
  <dc:creator>Brittany Lin</dc:creator>
  <cp:lastModifiedBy>Brittany Lin</cp:lastModifiedBy>
  <cp:revision>7</cp:revision>
  <dcterms:created xsi:type="dcterms:W3CDTF">2022-05-05T12:26:49Z</dcterms:created>
  <dcterms:modified xsi:type="dcterms:W3CDTF">2022-05-11T23:27:23Z</dcterms:modified>
</cp:coreProperties>
</file>